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Caveat"/>
      <p:regular r:id="rId21"/>
      <p:bold r:id="rId22"/>
    </p:embeddedFont>
    <p:embeddedFont>
      <p:font typeface="Poppins"/>
      <p:regular r:id="rId23"/>
      <p:bold r:id="rId24"/>
      <p:italic r:id="rId25"/>
      <p:boldItalic r:id="rId26"/>
    </p:embeddedFont>
    <p:embeddedFont>
      <p:font typeface="Merienda"/>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Merienda-bold.fntdata"/><Relationship Id="rId27" Type="http://schemas.openxmlformats.org/officeDocument/2006/relationships/font" Target="fonts/Meriend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6f73a04f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6f73a04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c6f73a04f_0_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c6f73a04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2b4f34bbd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2b4f34bb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ffc59739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ffc5973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6f73a04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6f73a0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mailto:songsunlimited@icloud.com" TargetMode="External"/><Relationship Id="rId4" Type="http://schemas.openxmlformats.org/officeDocument/2006/relationships/hyperlink" Target="http://www.songsunlimited.net" TargetMode="External"/><Relationship Id="rId5"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ocs.google.com/document/d/19scD-4Kqe3lIJwX0xh9pid9_KwIV2431nsJ6bWxOrSY/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460950" y="33189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Tuition Package</a:t>
            </a:r>
            <a:endParaRPr/>
          </a:p>
        </p:txBody>
      </p:sp>
      <p:sp>
        <p:nvSpPr>
          <p:cNvPr id="68" name="Google Shape;68;p13"/>
          <p:cNvSpPr txBox="1"/>
          <p:nvPr>
            <p:ph idx="1" type="subTitle"/>
          </p:nvPr>
        </p:nvSpPr>
        <p:spPr>
          <a:xfrm>
            <a:off x="460950" y="4441155"/>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Guidelines and policies for singing tuition</a:t>
            </a:r>
            <a:endParaRPr sz="2400"/>
          </a:p>
        </p:txBody>
      </p:sp>
      <p:sp>
        <p:nvSpPr>
          <p:cNvPr id="69" name="Google Shape;69;p13"/>
          <p:cNvSpPr txBox="1"/>
          <p:nvPr/>
        </p:nvSpPr>
        <p:spPr>
          <a:xfrm>
            <a:off x="1197750" y="175750"/>
            <a:ext cx="6748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800">
              <a:solidFill>
                <a:srgbClr val="1155CC"/>
              </a:solidFill>
              <a:latin typeface="Poppins"/>
              <a:ea typeface="Poppins"/>
              <a:cs typeface="Poppins"/>
              <a:sym typeface="Poppins"/>
            </a:endParaRPr>
          </a:p>
          <a:p>
            <a:pPr indent="0" lvl="0" marL="0" rtl="0" algn="l">
              <a:spcBef>
                <a:spcPts val="0"/>
              </a:spcBef>
              <a:spcAft>
                <a:spcPts val="0"/>
              </a:spcAft>
              <a:buNone/>
            </a:pPr>
            <a:r>
              <a:t/>
            </a:r>
            <a:endParaRPr sz="2400">
              <a:solidFill>
                <a:srgbClr val="1155CC"/>
              </a:solidFill>
              <a:latin typeface="Poppins"/>
              <a:ea typeface="Poppins"/>
              <a:cs typeface="Poppins"/>
              <a:sym typeface="Poppins"/>
            </a:endParaRPr>
          </a:p>
        </p:txBody>
      </p:sp>
      <p:pic>
        <p:nvPicPr>
          <p:cNvPr id="70" name="Google Shape;70;p13"/>
          <p:cNvPicPr preferRelativeResize="0"/>
          <p:nvPr/>
        </p:nvPicPr>
        <p:blipFill>
          <a:blip r:embed="rId3">
            <a:alphaModFix/>
          </a:blip>
          <a:stretch>
            <a:fillRect/>
          </a:stretch>
        </p:blipFill>
        <p:spPr>
          <a:xfrm>
            <a:off x="-266700" y="103678"/>
            <a:ext cx="9143999" cy="41488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idx="4294967295" type="title"/>
          </p:nvPr>
        </p:nvSpPr>
        <p:spPr>
          <a:xfrm>
            <a:off x="773700" y="3869775"/>
            <a:ext cx="7596600" cy="889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200"/>
          </a:p>
          <a:p>
            <a:pPr indent="0" lvl="0" marL="0" rtl="0" algn="ctr">
              <a:spcBef>
                <a:spcPts val="1600"/>
              </a:spcBef>
              <a:spcAft>
                <a:spcPts val="0"/>
              </a:spcAft>
              <a:buNone/>
            </a:pPr>
            <a:r>
              <a:rPr lang="en">
                <a:solidFill>
                  <a:schemeClr val="dk1"/>
                </a:solidFill>
              </a:rPr>
              <a:t>Always remember that and be kind to yourself and your journey.</a:t>
            </a:r>
            <a:endParaRPr>
              <a:solidFill>
                <a:schemeClr val="dk1"/>
              </a:solidFill>
            </a:endParaRPr>
          </a:p>
          <a:p>
            <a:pPr indent="0" lvl="0" marL="0" rtl="0" algn="ctr">
              <a:spcBef>
                <a:spcPts val="0"/>
              </a:spcBef>
              <a:spcAft>
                <a:spcPts val="0"/>
              </a:spcAft>
              <a:buNone/>
            </a:pPr>
            <a:r>
              <a:t/>
            </a:r>
            <a:endParaRPr>
              <a:solidFill>
                <a:schemeClr val="lt2"/>
              </a:solidFill>
            </a:endParaRPr>
          </a:p>
        </p:txBody>
      </p:sp>
      <p:cxnSp>
        <p:nvCxnSpPr>
          <p:cNvPr id="129" name="Google Shape;129;p22"/>
          <p:cNvCxnSpPr/>
          <p:nvPr/>
        </p:nvCxnSpPr>
        <p:spPr>
          <a:xfrm>
            <a:off x="4295550" y="2693400"/>
            <a:ext cx="552900" cy="0"/>
          </a:xfrm>
          <a:prstGeom prst="straightConnector1">
            <a:avLst/>
          </a:prstGeom>
          <a:noFill/>
          <a:ln cap="flat" cmpd="sng" w="28575">
            <a:solidFill>
              <a:schemeClr val="dk1"/>
            </a:solidFill>
            <a:prstDash val="solid"/>
            <a:round/>
            <a:headEnd len="sm" w="sm" type="none"/>
            <a:tailEnd len="sm" w="sm" type="none"/>
          </a:ln>
        </p:spPr>
      </p:cxnSp>
      <p:sp>
        <p:nvSpPr>
          <p:cNvPr id="130" name="Google Shape;130;p22"/>
          <p:cNvSpPr txBox="1"/>
          <p:nvPr>
            <p:ph idx="4294967295" type="body"/>
          </p:nvPr>
        </p:nvSpPr>
        <p:spPr>
          <a:xfrm>
            <a:off x="1183275" y="396200"/>
            <a:ext cx="7596600" cy="51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dk1"/>
                </a:solidFill>
              </a:rPr>
              <a:t>Singing is for life and is meant to be fun!</a:t>
            </a:r>
            <a:endParaRPr/>
          </a:p>
        </p:txBody>
      </p:sp>
      <p:pic>
        <p:nvPicPr>
          <p:cNvPr id="131" name="Google Shape;131;p22"/>
          <p:cNvPicPr preferRelativeResize="0"/>
          <p:nvPr/>
        </p:nvPicPr>
        <p:blipFill>
          <a:blip r:embed="rId3">
            <a:alphaModFix/>
          </a:blip>
          <a:stretch>
            <a:fillRect/>
          </a:stretch>
        </p:blipFill>
        <p:spPr>
          <a:xfrm>
            <a:off x="2548688" y="1270125"/>
            <a:ext cx="4046625" cy="2154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226078" y="7566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Nga mihi nui</a:t>
            </a:r>
            <a:r>
              <a:rPr lang="en" sz="3000"/>
              <a:t>!</a:t>
            </a:r>
            <a:endParaRPr sz="3000"/>
          </a:p>
        </p:txBody>
      </p:sp>
      <p:sp>
        <p:nvSpPr>
          <p:cNvPr id="137" name="Google Shape;137;p23"/>
          <p:cNvSpPr txBox="1"/>
          <p:nvPr>
            <p:ph idx="1" type="body"/>
          </p:nvPr>
        </p:nvSpPr>
        <p:spPr>
          <a:xfrm>
            <a:off x="226075" y="192475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Contact Alyssa:</a:t>
            </a:r>
            <a:endParaRPr sz="1400"/>
          </a:p>
          <a:p>
            <a:pPr indent="0" lvl="0" marL="0" rtl="0" algn="l">
              <a:spcBef>
                <a:spcPts val="1600"/>
              </a:spcBef>
              <a:spcAft>
                <a:spcPts val="0"/>
              </a:spcAft>
              <a:buNone/>
            </a:pPr>
            <a:r>
              <a:rPr lang="en" sz="1400"/>
              <a:t>E: </a:t>
            </a:r>
            <a:r>
              <a:rPr lang="en" sz="1400" u="sng">
                <a:solidFill>
                  <a:schemeClr val="dk1"/>
                </a:solidFill>
                <a:hlinkClick r:id="rId3">
                  <a:extLst>
                    <a:ext uri="{A12FA001-AC4F-418D-AE19-62706E023703}">
                      <ahyp:hlinkClr val="tx"/>
                    </a:ext>
                  </a:extLst>
                </a:hlinkClick>
              </a:rPr>
              <a:t>songsunlimited@icloud.com</a:t>
            </a:r>
            <a:endParaRPr sz="1400">
              <a:solidFill>
                <a:schemeClr val="dk1"/>
              </a:solidFill>
            </a:endParaRPr>
          </a:p>
          <a:p>
            <a:pPr indent="0" lvl="0" marL="0" rtl="0" algn="l">
              <a:spcBef>
                <a:spcPts val="0"/>
              </a:spcBef>
              <a:spcAft>
                <a:spcPts val="0"/>
              </a:spcAft>
              <a:buNone/>
            </a:pPr>
            <a:r>
              <a:rPr lang="en" sz="1400"/>
              <a:t>M: 022 320 8607</a:t>
            </a:r>
            <a:endParaRPr sz="1400"/>
          </a:p>
          <a:p>
            <a:pPr indent="0" lvl="0" marL="0" rtl="0" algn="l">
              <a:spcBef>
                <a:spcPts val="0"/>
              </a:spcBef>
              <a:spcAft>
                <a:spcPts val="0"/>
              </a:spcAft>
              <a:buNone/>
            </a:pPr>
            <a:r>
              <a:rPr lang="en" sz="1400"/>
              <a:t>W: </a:t>
            </a:r>
            <a:r>
              <a:rPr lang="en" sz="1400" u="sng">
                <a:solidFill>
                  <a:schemeClr val="dk1"/>
                </a:solidFill>
                <a:hlinkClick r:id="rId4">
                  <a:extLst>
                    <a:ext uri="{A12FA001-AC4F-418D-AE19-62706E023703}">
                      <ahyp:hlinkClr val="tx"/>
                    </a:ext>
                  </a:extLst>
                </a:hlinkClick>
              </a:rPr>
              <a:t>www.songsunlimited.net</a:t>
            </a:r>
            <a:r>
              <a:rPr lang="en" sz="1400">
                <a:solidFill>
                  <a:schemeClr val="dk1"/>
                </a:solidFill>
              </a:rPr>
              <a:t> </a:t>
            </a:r>
            <a:endParaRPr sz="1400">
              <a:solidFill>
                <a:schemeClr val="dk1"/>
              </a:solidFill>
            </a:endParaRPr>
          </a:p>
          <a:p>
            <a:pPr indent="0" lvl="0" marL="0" rtl="0" algn="l">
              <a:spcBef>
                <a:spcPts val="0"/>
              </a:spcBef>
              <a:spcAft>
                <a:spcPts val="0"/>
              </a:spcAft>
              <a:buNone/>
            </a:pPr>
            <a:r>
              <a:rPr lang="en" sz="1400"/>
              <a:t>A: </a:t>
            </a:r>
            <a:r>
              <a:rPr lang="en" sz="1400"/>
              <a:t>Songs Unlimited</a:t>
            </a:r>
            <a:endParaRPr sz="1400"/>
          </a:p>
          <a:p>
            <a:pPr indent="0" lvl="0" marL="0" rtl="0" algn="l">
              <a:spcBef>
                <a:spcPts val="0"/>
              </a:spcBef>
              <a:spcAft>
                <a:spcPts val="0"/>
              </a:spcAft>
              <a:buNone/>
            </a:pPr>
            <a:r>
              <a:rPr lang="en" sz="1400"/>
              <a:t>     9 Norwich Ave</a:t>
            </a:r>
            <a:endParaRPr sz="1400"/>
          </a:p>
          <a:p>
            <a:pPr indent="0" lvl="0" marL="0" rtl="0" algn="l">
              <a:spcBef>
                <a:spcPts val="0"/>
              </a:spcBef>
              <a:spcAft>
                <a:spcPts val="0"/>
              </a:spcAft>
              <a:buNone/>
            </a:pPr>
            <a:r>
              <a:rPr lang="en" sz="1400"/>
              <a:t>     New Plymouth</a:t>
            </a:r>
            <a:endParaRPr sz="1400"/>
          </a:p>
          <a:p>
            <a:pPr indent="0" lvl="0" marL="0" rtl="0" algn="l">
              <a:spcBef>
                <a:spcPts val="1600"/>
              </a:spcBef>
              <a:spcAft>
                <a:spcPts val="0"/>
              </a:spcAft>
              <a:buNone/>
            </a:pPr>
            <a:r>
              <a:t/>
            </a:r>
            <a:endParaRPr sz="1400"/>
          </a:p>
          <a:p>
            <a:pPr indent="0" lvl="0" marL="0" rtl="0" algn="l">
              <a:spcBef>
                <a:spcPts val="0"/>
              </a:spcBef>
              <a:spcAft>
                <a:spcPts val="0"/>
              </a:spcAft>
              <a:buNone/>
            </a:pPr>
            <a:r>
              <a:rPr lang="en" sz="1400"/>
              <a:t> </a:t>
            </a:r>
            <a:endParaRPr sz="1400"/>
          </a:p>
        </p:txBody>
      </p:sp>
      <p:pic>
        <p:nvPicPr>
          <p:cNvPr id="138" name="Google Shape;138;p23"/>
          <p:cNvPicPr preferRelativeResize="0"/>
          <p:nvPr/>
        </p:nvPicPr>
        <p:blipFill rotWithShape="1">
          <a:blip r:embed="rId5">
            <a:alphaModFix/>
          </a:blip>
          <a:srcRect b="0" l="14758" r="14758" t="0"/>
          <a:stretch/>
        </p:blipFill>
        <p:spPr>
          <a:xfrm>
            <a:off x="3274676" y="0"/>
            <a:ext cx="5869322" cy="5143506"/>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Welcome</a:t>
            </a:r>
            <a:endParaRPr/>
          </a:p>
        </p:txBody>
      </p:sp>
      <p:sp>
        <p:nvSpPr>
          <p:cNvPr id="76" name="Google Shape;76;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Kia ora koutou! </a:t>
            </a:r>
            <a:endParaRPr>
              <a:solidFill>
                <a:srgbClr val="000000"/>
              </a:solidFill>
            </a:endParaRPr>
          </a:p>
          <a:p>
            <a:pPr indent="0" lvl="0" marL="0" rtl="0" algn="l">
              <a:spcBef>
                <a:spcPts val="1600"/>
              </a:spcBef>
              <a:spcAft>
                <a:spcPts val="0"/>
              </a:spcAft>
              <a:buNone/>
            </a:pPr>
            <a:r>
              <a:rPr lang="en">
                <a:solidFill>
                  <a:srgbClr val="000000"/>
                </a:solidFill>
              </a:rPr>
              <a:t>I count it a great privilege to be  part of your singing journey and I’m excited to be working alongside you. Now that you have decided to delve into the wonders of developing your voice, let me present my guidelines and ideas that will help you get the most out of our time together.                                                  </a:t>
            </a:r>
            <a:endParaRPr>
              <a:solidFill>
                <a:srgbClr val="000000"/>
              </a:solidFill>
            </a:endParaRPr>
          </a:p>
          <a:p>
            <a:pPr indent="0" lvl="0" marL="0" rtl="0" algn="l">
              <a:spcBef>
                <a:spcPts val="1600"/>
              </a:spcBef>
              <a:spcAft>
                <a:spcPts val="1600"/>
              </a:spcAft>
              <a:buNone/>
            </a:pPr>
            <a:r>
              <a:rPr lang="en">
                <a:solidFill>
                  <a:srgbClr val="000000"/>
                </a:solidFill>
              </a:rPr>
              <a:t> </a:t>
            </a:r>
            <a:r>
              <a:rPr lang="en" sz="1810">
                <a:solidFill>
                  <a:srgbClr val="000000"/>
                </a:solidFill>
              </a:rPr>
              <a:t>Check out this link for more information:</a:t>
            </a:r>
            <a:r>
              <a:rPr lang="en" sz="1810"/>
              <a:t> </a:t>
            </a:r>
            <a:r>
              <a:rPr lang="en" sz="1810" u="sng">
                <a:solidFill>
                  <a:schemeClr val="accent5"/>
                </a:solidFill>
                <a:hlinkClick r:id="rId3">
                  <a:extLst>
                    <a:ext uri="{A12FA001-AC4F-418D-AE19-62706E023703}">
                      <ahyp:hlinkClr val="tx"/>
                    </a:ext>
                  </a:extLst>
                </a:hlinkClick>
              </a:rPr>
              <a:t>Letter of Introduction</a:t>
            </a:r>
            <a:r>
              <a:rPr lang="en" sz="1810"/>
              <a:t> </a:t>
            </a:r>
            <a:endParaRPr sz="100"/>
          </a:p>
        </p:txBody>
      </p:sp>
    </p:spTree>
  </p:cSld>
  <p:clrMapOvr>
    <a:masterClrMapping/>
  </p:clrMapOvr>
  <mc:AlternateContent>
    <mc:Choice Requires="p14">
      <p:transition spd="slow" p14:dur="24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		 	 	 		</a:t>
            </a:r>
            <a:endParaRPr sz="4800"/>
          </a:p>
          <a:p>
            <a:pPr indent="0" lvl="0" marL="0" rtl="0" algn="l">
              <a:spcBef>
                <a:spcPts val="0"/>
              </a:spcBef>
              <a:spcAft>
                <a:spcPts val="0"/>
              </a:spcAft>
              <a:buNone/>
            </a:pPr>
            <a:r>
              <a:rPr lang="en" sz="4800"/>
              <a:t>			 		</a:t>
            </a:r>
            <a:endParaRPr sz="4800"/>
          </a:p>
          <a:p>
            <a:pPr indent="0" lvl="0" marL="0" rtl="0" algn="l">
              <a:spcBef>
                <a:spcPts val="0"/>
              </a:spcBef>
              <a:spcAft>
                <a:spcPts val="0"/>
              </a:spcAft>
              <a:buNone/>
            </a:pPr>
            <a:r>
              <a:rPr lang="en" sz="4800"/>
              <a:t>				 	 	 		</a:t>
            </a:r>
            <a:endParaRPr sz="4800"/>
          </a:p>
          <a:p>
            <a:pPr indent="0" lvl="0" marL="0" rtl="0" algn="l">
              <a:spcBef>
                <a:spcPts val="0"/>
              </a:spcBef>
              <a:spcAft>
                <a:spcPts val="0"/>
              </a:spcAft>
              <a:buNone/>
            </a:pPr>
            <a:r>
              <a:rPr lang="en" sz="4800"/>
              <a:t>			 		</a:t>
            </a:r>
            <a:endParaRPr sz="4800"/>
          </a:p>
          <a:p>
            <a:pPr indent="0" lvl="0" marL="0" rtl="0" algn="l">
              <a:spcBef>
                <a:spcPts val="0"/>
              </a:spcBef>
              <a:spcAft>
                <a:spcPts val="0"/>
              </a:spcAft>
              <a:buNone/>
            </a:pPr>
            <a:r>
              <a:rPr lang="en" sz="4800"/>
              <a:t> 	 	 		</a:t>
            </a:r>
            <a:endParaRPr sz="4800"/>
          </a:p>
          <a:p>
            <a:pPr indent="0" lvl="0" marL="0" rtl="0" algn="l">
              <a:spcBef>
                <a:spcPts val="0"/>
              </a:spcBef>
              <a:spcAft>
                <a:spcPts val="0"/>
              </a:spcAft>
              <a:buNone/>
            </a:pPr>
            <a:r>
              <a:rPr lang="en" sz="4800"/>
              <a:t>						 	 	 		</a:t>
            </a:r>
            <a:endParaRPr sz="4800"/>
          </a:p>
          <a:p>
            <a:pPr indent="0" lvl="0" marL="0" rtl="0" algn="l">
              <a:spcBef>
                <a:spcPts val="0"/>
              </a:spcBef>
              <a:spcAft>
                <a:spcPts val="0"/>
              </a:spcAft>
              <a:buNone/>
            </a:pPr>
            <a:r>
              <a:rPr lang="en" sz="4800"/>
              <a:t>			 		</a:t>
            </a:r>
            <a:endParaRPr sz="4800"/>
          </a:p>
          <a:p>
            <a:pPr indent="0" lvl="0" marL="0" rtl="0" algn="l">
              <a:spcBef>
                <a:spcPts val="0"/>
              </a:spcBef>
              <a:spcAft>
                <a:spcPts val="0"/>
              </a:spcAft>
              <a:buNone/>
            </a:pPr>
            <a:r>
              <a:rPr lang="en" sz="4800"/>
              <a:t>	 	 	 		</a:t>
            </a:r>
            <a:endParaRPr sz="4800"/>
          </a:p>
          <a:p>
            <a:pPr indent="0" lvl="0" marL="0" rtl="0" algn="l">
              <a:spcBef>
                <a:spcPts val="0"/>
              </a:spcBef>
              <a:spcAft>
                <a:spcPts val="0"/>
              </a:spcAft>
              <a:buNone/>
            </a:pPr>
            <a:r>
              <a:rPr lang="en" sz="4800"/>
              <a:t>			 		</a:t>
            </a:r>
            <a:endParaRPr sz="4800"/>
          </a:p>
          <a:p>
            <a:pPr indent="0" lvl="0" marL="0" rtl="0" algn="l">
              <a:spcBef>
                <a:spcPts val="0"/>
              </a:spcBef>
              <a:spcAft>
                <a:spcPts val="0"/>
              </a:spcAft>
              <a:buNone/>
            </a:pPr>
            <a:r>
              <a:rPr lang="en" sz="4800"/>
              <a:t> 		</a:t>
            </a:r>
            <a:endParaRPr sz="4800"/>
          </a:p>
          <a:p>
            <a:pPr indent="0" lvl="0" marL="0" rtl="0" algn="l">
              <a:spcBef>
                <a:spcPts val="0"/>
              </a:spcBef>
              <a:spcAft>
                <a:spcPts val="0"/>
              </a:spcAft>
              <a:buNone/>
            </a:pPr>
            <a:r>
              <a:t/>
            </a:r>
            <a:endParaRPr sz="4800"/>
          </a:p>
        </p:txBody>
      </p:sp>
      <p:pic>
        <p:nvPicPr>
          <p:cNvPr id="82" name="Google Shape;82;p15"/>
          <p:cNvPicPr preferRelativeResize="0"/>
          <p:nvPr/>
        </p:nvPicPr>
        <p:blipFill>
          <a:blip r:embed="rId3">
            <a:alphaModFix/>
          </a:blip>
          <a:stretch>
            <a:fillRect/>
          </a:stretch>
        </p:blipFill>
        <p:spPr>
          <a:xfrm>
            <a:off x="2636187" y="73900"/>
            <a:ext cx="3871626" cy="4995676"/>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460950" y="3658775"/>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can you expect?</a:t>
            </a:r>
            <a:endParaRPr/>
          </a:p>
        </p:txBody>
      </p:sp>
      <p:pic>
        <p:nvPicPr>
          <p:cNvPr id="88" name="Google Shape;88;p16"/>
          <p:cNvPicPr preferRelativeResize="0"/>
          <p:nvPr/>
        </p:nvPicPr>
        <p:blipFill>
          <a:blip r:embed="rId3">
            <a:alphaModFix/>
          </a:blip>
          <a:stretch>
            <a:fillRect/>
          </a:stretch>
        </p:blipFill>
        <p:spPr>
          <a:xfrm>
            <a:off x="85400" y="1075775"/>
            <a:ext cx="7392028" cy="3353975"/>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1395825" y="814925"/>
            <a:ext cx="49668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Inclusions</a:t>
            </a:r>
            <a:endParaRPr/>
          </a:p>
        </p:txBody>
      </p:sp>
      <p:sp>
        <p:nvSpPr>
          <p:cNvPr id="94" name="Google Shape;94;p17"/>
          <p:cNvSpPr txBox="1"/>
          <p:nvPr>
            <p:ph idx="1" type="body"/>
          </p:nvPr>
        </p:nvSpPr>
        <p:spPr>
          <a:xfrm>
            <a:off x="471900" y="1770725"/>
            <a:ext cx="3999900" cy="29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A</a:t>
            </a:r>
            <a:r>
              <a:rPr b="1" lang="en">
                <a:solidFill>
                  <a:srgbClr val="000000"/>
                </a:solidFill>
              </a:rPr>
              <a:t> term package</a:t>
            </a:r>
            <a:r>
              <a:rPr lang="en">
                <a:solidFill>
                  <a:srgbClr val="000000"/>
                </a:solidFill>
              </a:rPr>
              <a:t> will have up to 9 sessions which hopefully will be in my studio together but if that can’t happen then I have other options available.</a:t>
            </a:r>
            <a:endParaRPr>
              <a:solidFill>
                <a:srgbClr val="000000"/>
              </a:solidFill>
            </a:endParaRPr>
          </a:p>
          <a:p>
            <a:pPr indent="0" lvl="0" marL="0" rtl="0" algn="l">
              <a:spcBef>
                <a:spcPts val="1600"/>
              </a:spcBef>
              <a:spcAft>
                <a:spcPts val="0"/>
              </a:spcAft>
              <a:buNone/>
            </a:pPr>
            <a:r>
              <a:rPr b="1" lang="en">
                <a:solidFill>
                  <a:srgbClr val="000000"/>
                </a:solidFill>
              </a:rPr>
              <a:t>Several services are included</a:t>
            </a:r>
            <a:r>
              <a:rPr lang="en">
                <a:solidFill>
                  <a:srgbClr val="000000"/>
                </a:solidFill>
              </a:rPr>
              <a:t> in this package such as: the purchase or provision of sheet music, purchase of backing tracks, photocopying and my research into songs, styles and keys that are suitable for your personal goals and stage of development. </a:t>
            </a:r>
            <a:endParaRPr>
              <a:solidFill>
                <a:srgbClr val="00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95" name="Google Shape;95;p17"/>
          <p:cNvSpPr txBox="1"/>
          <p:nvPr>
            <p:ph idx="2" type="body"/>
          </p:nvPr>
        </p:nvSpPr>
        <p:spPr>
          <a:xfrm>
            <a:off x="4694100" y="1770725"/>
            <a:ext cx="3999900" cy="311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Also included is the provision for alternative ways to spend the session if we can’t be in the room together.</a:t>
            </a:r>
            <a:endParaRPr>
              <a:solidFill>
                <a:srgbClr val="000000"/>
              </a:solidFill>
            </a:endParaRPr>
          </a:p>
          <a:p>
            <a:pPr indent="0" lvl="0" marL="0" rtl="0" algn="l">
              <a:spcBef>
                <a:spcPts val="1600"/>
              </a:spcBef>
              <a:spcAft>
                <a:spcPts val="0"/>
              </a:spcAft>
              <a:buNone/>
            </a:pPr>
            <a:r>
              <a:rPr lang="en">
                <a:solidFill>
                  <a:srgbClr val="000000"/>
                </a:solidFill>
              </a:rPr>
              <a:t>I have found that </a:t>
            </a:r>
            <a:r>
              <a:rPr lang="en">
                <a:solidFill>
                  <a:srgbClr val="000000"/>
                </a:solidFill>
              </a:rPr>
              <a:t>blocks of time help to provide a more consistent and deeper learning experience. But your consistency of practice will also determine your how quickly you advance.</a:t>
            </a:r>
            <a:endParaRPr>
              <a:solidFill>
                <a:srgbClr val="000000"/>
              </a:solidFill>
            </a:endParaRPr>
          </a:p>
          <a:p>
            <a:pPr indent="0" lvl="0" marL="0" rtl="0" algn="l">
              <a:spcBef>
                <a:spcPts val="1600"/>
              </a:spcBef>
              <a:spcAft>
                <a:spcPts val="0"/>
              </a:spcAft>
              <a:buNone/>
            </a:pPr>
            <a:r>
              <a:rPr lang="en">
                <a:solidFill>
                  <a:srgbClr val="000000"/>
                </a:solidFill>
              </a:rPr>
              <a:t>When you book and pay in full by week 3 you will receive the discounted rate otherwise it reverts to full rate.</a:t>
            </a:r>
            <a:endParaRPr>
              <a:solidFill>
                <a:srgbClr val="000000"/>
              </a:solidFill>
            </a:endParaRPr>
          </a:p>
          <a:p>
            <a:pPr indent="0" lvl="0" marL="0" rtl="0" algn="l">
              <a:spcBef>
                <a:spcPts val="1600"/>
              </a:spcBef>
              <a:spcAft>
                <a:spcPts val="0"/>
              </a:spcAft>
              <a:buNone/>
            </a:pPr>
            <a:r>
              <a:t/>
            </a:r>
            <a:endParaRPr sz="1200">
              <a:solidFill>
                <a:schemeClr val="lt1"/>
              </a:solidFill>
              <a:highlight>
                <a:schemeClr val="dk2"/>
              </a:highlight>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29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1376775" y="767300"/>
            <a:ext cx="50907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Cancellation Policy</a:t>
            </a:r>
            <a:endParaRPr/>
          </a:p>
        </p:txBody>
      </p:sp>
      <p:sp>
        <p:nvSpPr>
          <p:cNvPr id="101" name="Google Shape;101;p18"/>
          <p:cNvSpPr txBox="1"/>
          <p:nvPr>
            <p:ph idx="1" type="body"/>
          </p:nvPr>
        </p:nvSpPr>
        <p:spPr>
          <a:xfrm>
            <a:off x="471900" y="1770725"/>
            <a:ext cx="3999900" cy="29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rgbClr val="000000"/>
                </a:solidFill>
              </a:rPr>
              <a:t>For cancellations please contact me at least 24 hours beforehand. All cancellations and no - shows must be paid for. </a:t>
            </a:r>
            <a:endParaRPr sz="1450">
              <a:solidFill>
                <a:srgbClr val="000000"/>
              </a:solidFill>
            </a:endParaRPr>
          </a:p>
          <a:p>
            <a:pPr indent="0" lvl="0" marL="0" rtl="0" algn="l">
              <a:spcBef>
                <a:spcPts val="2700"/>
              </a:spcBef>
              <a:spcAft>
                <a:spcPts val="0"/>
              </a:spcAft>
              <a:buNone/>
            </a:pPr>
            <a:r>
              <a:rPr lang="en" sz="1450">
                <a:solidFill>
                  <a:srgbClr val="000000"/>
                </a:solidFill>
              </a:rPr>
              <a:t>Booking a time slot is like paying rent and I am unable to rebook your slot. </a:t>
            </a:r>
            <a:endParaRPr sz="1450">
              <a:solidFill>
                <a:srgbClr val="000000"/>
              </a:solidFill>
            </a:endParaRPr>
          </a:p>
          <a:p>
            <a:pPr indent="0" lvl="0" marL="0" rtl="0" algn="l">
              <a:spcBef>
                <a:spcPts val="2700"/>
              </a:spcBef>
              <a:spcAft>
                <a:spcPts val="0"/>
              </a:spcAft>
              <a:buNone/>
            </a:pPr>
            <a:r>
              <a:rPr lang="en" sz="1450">
                <a:solidFill>
                  <a:srgbClr val="000000"/>
                </a:solidFill>
              </a:rPr>
              <a:t>I am also unable to make up lessons as my working timetable is full.</a:t>
            </a:r>
            <a:endParaRPr sz="1450">
              <a:solidFill>
                <a:srgbClr val="000000"/>
              </a:solidFill>
            </a:endParaRPr>
          </a:p>
          <a:p>
            <a:pPr indent="0" lvl="0" marL="0" rtl="0" algn="l">
              <a:spcBef>
                <a:spcPts val="27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02" name="Google Shape;102;p18"/>
          <p:cNvSpPr txBox="1"/>
          <p:nvPr>
            <p:ph idx="2" type="body"/>
          </p:nvPr>
        </p:nvSpPr>
        <p:spPr>
          <a:xfrm>
            <a:off x="4694100" y="1770725"/>
            <a:ext cx="3999900" cy="311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00"/>
                </a:solidFill>
              </a:rPr>
              <a:t>There would not be enough time in the week  to provide substitute lessons for everyone. However, at my discretion I may be able to provide a makeup lesson under extenuating circumstances. Otherwise, i</a:t>
            </a:r>
            <a:r>
              <a:rPr lang="en" sz="1500">
                <a:solidFill>
                  <a:srgbClr val="000000"/>
                </a:solidFill>
              </a:rPr>
              <a:t>f you are unable to make a lesson then the following alternatives will work…</a:t>
            </a:r>
            <a:endParaRPr sz="1500">
              <a:solidFill>
                <a:srgbClr val="000000"/>
              </a:solidFill>
            </a:endParaRPr>
          </a:p>
          <a:p>
            <a:pPr indent="0" lvl="0" marL="0" rtl="0" algn="l">
              <a:spcBef>
                <a:spcPts val="1600"/>
              </a:spcBef>
              <a:spcAft>
                <a:spcPts val="0"/>
              </a:spcAft>
              <a:buNone/>
            </a:pPr>
            <a:r>
              <a:t/>
            </a:r>
            <a:endParaRPr sz="1500">
              <a:solidFill>
                <a:srgbClr val="000000"/>
              </a:solidFill>
            </a:endParaRPr>
          </a:p>
          <a:p>
            <a:pPr indent="0" lvl="0" marL="0" rtl="0" algn="l">
              <a:spcBef>
                <a:spcPts val="1600"/>
              </a:spcBef>
              <a:spcAft>
                <a:spcPts val="0"/>
              </a:spcAft>
              <a:buNone/>
            </a:pPr>
            <a:r>
              <a:t/>
            </a:r>
            <a:endParaRPr sz="1200">
              <a:solidFill>
                <a:schemeClr val="lt1"/>
              </a:solidFill>
              <a:highlight>
                <a:schemeClr val="dk2"/>
              </a:highlight>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29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1466850" y="738725"/>
            <a:ext cx="4391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Lesson Alternatives</a:t>
            </a:r>
            <a:endParaRPr/>
          </a:p>
        </p:txBody>
      </p:sp>
      <p:sp>
        <p:nvSpPr>
          <p:cNvPr id="108" name="Google Shape;108;p19"/>
          <p:cNvSpPr txBox="1"/>
          <p:nvPr>
            <p:ph idx="1" type="body"/>
          </p:nvPr>
        </p:nvSpPr>
        <p:spPr>
          <a:xfrm>
            <a:off x="471900" y="1745225"/>
            <a:ext cx="3999900" cy="3111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210">
                <a:solidFill>
                  <a:srgbClr val="000000"/>
                </a:solidFill>
              </a:rPr>
              <a:t>Sometimes it’s just not possible to be in the room together due to things like sickness, restrictions, work commitments or transportation problems. </a:t>
            </a:r>
            <a:endParaRPr sz="5210">
              <a:solidFill>
                <a:srgbClr val="000000"/>
              </a:solidFill>
            </a:endParaRPr>
          </a:p>
          <a:p>
            <a:pPr indent="0" lvl="0" marL="0" rtl="0" algn="l">
              <a:spcBef>
                <a:spcPts val="1600"/>
              </a:spcBef>
              <a:spcAft>
                <a:spcPts val="0"/>
              </a:spcAft>
              <a:buNone/>
            </a:pPr>
            <a:r>
              <a:rPr lang="en" sz="5210">
                <a:solidFill>
                  <a:srgbClr val="000000"/>
                </a:solidFill>
              </a:rPr>
              <a:t>It is usually just not possible for me to be able to reschedule.  So when this happens there are many other productive alternatives for your time slot.</a:t>
            </a:r>
            <a:endParaRPr sz="5210">
              <a:solidFill>
                <a:srgbClr val="000000"/>
              </a:solidFill>
            </a:endParaRPr>
          </a:p>
          <a:p>
            <a:pPr indent="0" lvl="0" marL="0" rtl="0" algn="l">
              <a:spcBef>
                <a:spcPts val="1600"/>
              </a:spcBef>
              <a:spcAft>
                <a:spcPts val="0"/>
              </a:spcAft>
              <a:buNone/>
            </a:pPr>
            <a:r>
              <a:rPr lang="en" sz="5210">
                <a:solidFill>
                  <a:srgbClr val="000000"/>
                </a:solidFill>
              </a:rPr>
              <a:t>This also creates an opportunity to round out your musical knowledge and experience and also include work on theory.</a:t>
            </a:r>
            <a:endParaRPr sz="5210">
              <a:solidFill>
                <a:srgbClr val="000000"/>
              </a:solidFill>
            </a:endParaRPr>
          </a:p>
          <a:p>
            <a:pPr indent="0" lvl="0" marL="0" rtl="0" algn="l">
              <a:spcBef>
                <a:spcPts val="1600"/>
              </a:spcBef>
              <a:spcAft>
                <a:spcPts val="0"/>
              </a:spcAft>
              <a:buNone/>
            </a:pPr>
            <a:r>
              <a:rPr lang="en" sz="5210">
                <a:solidFill>
                  <a:srgbClr val="000000"/>
                </a:solidFill>
              </a:rPr>
              <a:t>The following are some alternative lesson options. Please feel free to choose one when letting me know of your cancellation.</a:t>
            </a:r>
            <a:endParaRPr sz="5210">
              <a:solidFill>
                <a:srgbClr val="000000"/>
              </a:solidFill>
            </a:endParaRPr>
          </a:p>
          <a:p>
            <a:pPr indent="0" lvl="0" marL="0" rtl="0" algn="l">
              <a:spcBef>
                <a:spcPts val="1600"/>
              </a:spcBef>
              <a:spcAft>
                <a:spcPts val="0"/>
              </a:spcAft>
              <a:buNone/>
            </a:pPr>
            <a:r>
              <a:t/>
            </a:r>
            <a:endParaRPr sz="5210"/>
          </a:p>
          <a:p>
            <a:pPr indent="0" lvl="0" marL="0" rtl="0" algn="l">
              <a:spcBef>
                <a:spcPts val="1600"/>
              </a:spcBef>
              <a:spcAft>
                <a:spcPts val="0"/>
              </a:spcAft>
              <a:buNone/>
            </a:pPr>
            <a:r>
              <a:t/>
            </a:r>
            <a:endParaRPr sz="5210"/>
          </a:p>
          <a:p>
            <a:pPr indent="0" lvl="0" marL="0" rtl="0" algn="l">
              <a:spcBef>
                <a:spcPts val="1600"/>
              </a:spcBef>
              <a:spcAft>
                <a:spcPts val="0"/>
              </a:spcAft>
              <a:buNone/>
            </a:pPr>
            <a:r>
              <a:t/>
            </a:r>
            <a:endParaRPr sz="5210"/>
          </a:p>
          <a:p>
            <a:pPr indent="0" lvl="0" marL="0" rtl="0" algn="l">
              <a:spcBef>
                <a:spcPts val="1600"/>
              </a:spcBef>
              <a:spcAft>
                <a:spcPts val="0"/>
              </a:spcAft>
              <a:buNone/>
            </a:pPr>
            <a:r>
              <a:t/>
            </a:r>
            <a:endParaRPr sz="5210"/>
          </a:p>
          <a:p>
            <a:pPr indent="0" lvl="0" marL="0" rtl="0" algn="l">
              <a:spcBef>
                <a:spcPts val="1600"/>
              </a:spcBef>
              <a:spcAft>
                <a:spcPts val="0"/>
              </a:spcAft>
              <a:buNone/>
            </a:pPr>
            <a:r>
              <a:t/>
            </a:r>
            <a:endParaRPr sz="5210"/>
          </a:p>
          <a:p>
            <a:pPr indent="0" lvl="0" marL="0" rtl="0" algn="l">
              <a:spcBef>
                <a:spcPts val="1600"/>
              </a:spcBef>
              <a:spcAft>
                <a:spcPts val="0"/>
              </a:spcAft>
              <a:buNone/>
            </a:pPr>
            <a:r>
              <a:t/>
            </a:r>
            <a:endParaRPr sz="1945"/>
          </a:p>
          <a:p>
            <a:pPr indent="0" lvl="0" marL="0" rtl="0" algn="l">
              <a:spcBef>
                <a:spcPts val="1600"/>
              </a:spcBef>
              <a:spcAft>
                <a:spcPts val="0"/>
              </a:spcAft>
              <a:buNone/>
            </a:pPr>
            <a:r>
              <a:t/>
            </a:r>
            <a:endParaRPr/>
          </a:p>
          <a:p>
            <a:pPr indent="0" lvl="0" marL="0" rtl="0" algn="l">
              <a:spcBef>
                <a:spcPts val="1600"/>
              </a:spcBef>
              <a:spcAft>
                <a:spcPts val="0"/>
              </a:spcAft>
              <a:buNone/>
            </a:pPr>
            <a:r>
              <a:rPr lang="en"/>
              <a: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09" name="Google Shape;109;p19"/>
          <p:cNvSpPr txBox="1"/>
          <p:nvPr>
            <p:ph idx="2" type="body"/>
          </p:nvPr>
        </p:nvSpPr>
        <p:spPr>
          <a:xfrm>
            <a:off x="4694100" y="1745225"/>
            <a:ext cx="3999900" cy="293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a:solidFill>
                  <a:srgbClr val="000000"/>
                </a:solidFill>
              </a:rPr>
              <a:t>𝄞 You can record by video or audio singing a song and send it to me for my critique and recommendations</a:t>
            </a:r>
            <a:endParaRPr>
              <a:solidFill>
                <a:srgbClr val="000000"/>
              </a:solidFill>
            </a:endParaRPr>
          </a:p>
          <a:p>
            <a:pPr indent="0" lvl="0" marL="0" rtl="0" algn="l">
              <a:lnSpc>
                <a:spcPct val="100000"/>
              </a:lnSpc>
              <a:spcBef>
                <a:spcPts val="500"/>
              </a:spcBef>
              <a:spcAft>
                <a:spcPts val="0"/>
              </a:spcAft>
              <a:buNone/>
            </a:pPr>
            <a:r>
              <a:rPr lang="en">
                <a:solidFill>
                  <a:srgbClr val="000000"/>
                </a:solidFill>
              </a:rPr>
              <a:t>𝄞 </a:t>
            </a:r>
            <a:r>
              <a:rPr lang="en" sz="1100">
                <a:solidFill>
                  <a:srgbClr val="000000"/>
                </a:solidFill>
              </a:rPr>
              <a:t>Zoom or phone lesson at your usual time</a:t>
            </a:r>
            <a:endParaRPr sz="1100">
              <a:solidFill>
                <a:srgbClr val="000000"/>
              </a:solidFill>
            </a:endParaRPr>
          </a:p>
          <a:p>
            <a:pPr indent="0" lvl="0" marL="0" rtl="0" algn="l">
              <a:lnSpc>
                <a:spcPct val="100000"/>
              </a:lnSpc>
              <a:spcBef>
                <a:spcPts val="500"/>
              </a:spcBef>
              <a:spcAft>
                <a:spcPts val="0"/>
              </a:spcAft>
              <a:buNone/>
            </a:pPr>
            <a:r>
              <a:rPr lang="en" sz="1100">
                <a:solidFill>
                  <a:srgbClr val="000000"/>
                </a:solidFill>
              </a:rPr>
              <a:t>𝄞 Have a discussion around voice topics, character development or a listening party by phone or online</a:t>
            </a:r>
            <a:endParaRPr sz="1100">
              <a:solidFill>
                <a:srgbClr val="000000"/>
              </a:solidFill>
            </a:endParaRPr>
          </a:p>
          <a:p>
            <a:pPr indent="0" lvl="0" marL="0" rtl="0" algn="l">
              <a:lnSpc>
                <a:spcPct val="100000"/>
              </a:lnSpc>
              <a:spcBef>
                <a:spcPts val="500"/>
              </a:spcBef>
              <a:spcAft>
                <a:spcPts val="0"/>
              </a:spcAft>
              <a:buNone/>
            </a:pPr>
            <a:r>
              <a:rPr lang="en" sz="1100">
                <a:solidFill>
                  <a:srgbClr val="000000"/>
                </a:solidFill>
              </a:rPr>
              <a:t>𝄞 Spend that time doing a musical study, character study, technique study, journal your experiences, YouTube channel study, singer study, song study, theory study</a:t>
            </a:r>
            <a:endParaRPr sz="1100">
              <a:solidFill>
                <a:srgbClr val="000000"/>
              </a:solidFill>
            </a:endParaRPr>
          </a:p>
          <a:p>
            <a:pPr indent="0" lvl="0" marL="0" rtl="0" algn="l">
              <a:lnSpc>
                <a:spcPct val="100000"/>
              </a:lnSpc>
              <a:spcBef>
                <a:spcPts val="500"/>
              </a:spcBef>
              <a:spcAft>
                <a:spcPts val="0"/>
              </a:spcAft>
              <a:buNone/>
            </a:pPr>
            <a:r>
              <a:rPr lang="en" sz="1100">
                <a:solidFill>
                  <a:srgbClr val="000000"/>
                </a:solidFill>
              </a:rPr>
              <a:t>𝄞 Record or write your discoveries in the above study area</a:t>
            </a:r>
            <a:endParaRPr sz="1100">
              <a:solidFill>
                <a:srgbClr val="000000"/>
              </a:solidFill>
            </a:endParaRPr>
          </a:p>
          <a:p>
            <a:pPr indent="0" lvl="0" marL="0" rtl="0" algn="l">
              <a:lnSpc>
                <a:spcPct val="100000"/>
              </a:lnSpc>
              <a:spcBef>
                <a:spcPts val="500"/>
              </a:spcBef>
              <a:spcAft>
                <a:spcPts val="0"/>
              </a:spcAft>
              <a:buNone/>
            </a:pPr>
            <a:r>
              <a:rPr lang="en" sz="1100">
                <a:solidFill>
                  <a:srgbClr val="000000"/>
                </a:solidFill>
              </a:rPr>
              <a:t>𝄞 During  your time I can research an interest topic for you, create a playlist on “who sang it best” or on a particular style or whatever information about music you would like to know</a:t>
            </a:r>
            <a:endParaRPr sz="1100">
              <a:solidFill>
                <a:srgbClr val="000000"/>
              </a:solidFill>
            </a:endParaRPr>
          </a:p>
          <a:p>
            <a:pPr indent="0" lvl="0" marL="0" rtl="0" algn="l">
              <a:lnSpc>
                <a:spcPct val="100000"/>
              </a:lnSpc>
              <a:spcBef>
                <a:spcPts val="500"/>
              </a:spcBef>
              <a:spcAft>
                <a:spcPts val="0"/>
              </a:spcAft>
              <a:buNone/>
            </a:pPr>
            <a:r>
              <a:rPr lang="en" sz="1100">
                <a:solidFill>
                  <a:srgbClr val="000000"/>
                </a:solidFill>
              </a:rPr>
              <a:t>𝄞 I can find warm up exercises, sight singing apps, rhythm apps, documentaries or blogs</a:t>
            </a:r>
            <a:endParaRPr sz="1100">
              <a:solidFill>
                <a:srgbClr val="000000"/>
              </a:solidFill>
            </a:endParaRPr>
          </a:p>
          <a:p>
            <a:pPr indent="0" lvl="0" marL="0" rtl="0" algn="l">
              <a:lnSpc>
                <a:spcPct val="100000"/>
              </a:lnSpc>
              <a:spcBef>
                <a:spcPts val="500"/>
              </a:spcBef>
              <a:spcAft>
                <a:spcPts val="0"/>
              </a:spcAft>
              <a:buNone/>
            </a:pPr>
            <a:r>
              <a:t/>
            </a:r>
            <a:endParaRPr sz="1100"/>
          </a:p>
          <a:p>
            <a:pPr indent="0" lvl="0" marL="0" rtl="0" algn="l">
              <a:lnSpc>
                <a:spcPct val="100000"/>
              </a:lnSpc>
              <a:spcBef>
                <a:spcPts val="500"/>
              </a:spcBef>
              <a:spcAft>
                <a:spcPts val="0"/>
              </a:spcAft>
              <a:buNone/>
            </a:pPr>
            <a:r>
              <a:t/>
            </a:r>
            <a:endParaRPr sz="1100"/>
          </a:p>
          <a:p>
            <a:pPr indent="0" lvl="0" marL="0" rtl="0" algn="l">
              <a:lnSpc>
                <a:spcPct val="100000"/>
              </a:lnSpc>
              <a:spcBef>
                <a:spcPts val="500"/>
              </a:spcBef>
              <a:spcAft>
                <a:spcPts val="0"/>
              </a:spcAft>
              <a:buNone/>
            </a:pPr>
            <a:r>
              <a:t/>
            </a:r>
            <a:endParaRPr sz="1100"/>
          </a:p>
          <a:p>
            <a:pPr indent="0" lvl="0" marL="0" rtl="0" algn="l">
              <a:lnSpc>
                <a:spcPct val="100000"/>
              </a:lnSpc>
              <a:spcBef>
                <a:spcPts val="500"/>
              </a:spcBef>
              <a:spcAft>
                <a:spcPts val="0"/>
              </a:spcAft>
              <a:buNone/>
            </a:pPr>
            <a:r>
              <a:t/>
            </a:r>
            <a:endParaRPr sz="1100"/>
          </a:p>
          <a:p>
            <a:pPr indent="0" lvl="0" marL="0" rtl="0" algn="l">
              <a:spcBef>
                <a:spcPts val="5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49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530100" y="766925"/>
            <a:ext cx="35160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erienda"/>
                <a:ea typeface="Merienda"/>
                <a:cs typeface="Merienda"/>
                <a:sym typeface="Merienda"/>
              </a:rPr>
              <a:t>This is your singing journey</a:t>
            </a:r>
            <a:endParaRPr>
              <a:solidFill>
                <a:schemeClr val="accent1"/>
              </a:solidFill>
              <a:latin typeface="Merienda"/>
              <a:ea typeface="Merienda"/>
              <a:cs typeface="Merienda"/>
              <a:sym typeface="Merienda"/>
            </a:endParaRPr>
          </a:p>
        </p:txBody>
      </p:sp>
      <p:sp>
        <p:nvSpPr>
          <p:cNvPr id="115" name="Google Shape;115;p20"/>
          <p:cNvSpPr txBox="1"/>
          <p:nvPr>
            <p:ph idx="1" type="subTitle"/>
          </p:nvPr>
        </p:nvSpPr>
        <p:spPr>
          <a:xfrm>
            <a:off x="265500" y="2571742"/>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aveat"/>
                <a:ea typeface="Caveat"/>
                <a:cs typeface="Caveat"/>
                <a:sym typeface="Caveat"/>
              </a:rPr>
              <a:t>Set your goals and take the steps to get there.</a:t>
            </a:r>
            <a:endParaRPr>
              <a:solidFill>
                <a:schemeClr val="dk2"/>
              </a:solidFill>
              <a:latin typeface="Caveat"/>
              <a:ea typeface="Caveat"/>
              <a:cs typeface="Caveat"/>
              <a:sym typeface="Caveat"/>
            </a:endParaRPr>
          </a:p>
        </p:txBody>
      </p:sp>
      <p:pic>
        <p:nvPicPr>
          <p:cNvPr id="116" name="Google Shape;116;p20"/>
          <p:cNvPicPr preferRelativeResize="0"/>
          <p:nvPr/>
        </p:nvPicPr>
        <p:blipFill rotWithShape="1">
          <a:blip r:embed="rId3">
            <a:alphaModFix/>
          </a:blip>
          <a:srcRect b="0" l="21753" r="21759" t="0"/>
          <a:stretch/>
        </p:blipFill>
        <p:spPr>
          <a:xfrm>
            <a:off x="5061700" y="766925"/>
            <a:ext cx="3450056" cy="3716228"/>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1"/>
          <p:cNvSpPr txBox="1"/>
          <p:nvPr>
            <p:ph type="title"/>
          </p:nvPr>
        </p:nvSpPr>
        <p:spPr>
          <a:xfrm>
            <a:off x="334978" y="3396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1"/>
                </a:solidFill>
              </a:rPr>
              <a:t>Expectations</a:t>
            </a:r>
            <a:endParaRPr sz="3500">
              <a:solidFill>
                <a:schemeClr val="dk1"/>
              </a:solidFill>
            </a:endParaRPr>
          </a:p>
        </p:txBody>
      </p:sp>
      <p:sp>
        <p:nvSpPr>
          <p:cNvPr id="122" name="Google Shape;122;p21"/>
          <p:cNvSpPr txBox="1"/>
          <p:nvPr>
            <p:ph idx="1" type="body"/>
          </p:nvPr>
        </p:nvSpPr>
        <p:spPr>
          <a:xfrm>
            <a:off x="3633950" y="1293000"/>
            <a:ext cx="5327700" cy="4162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rPr>
              <a:t>PRACTICE!</a:t>
            </a:r>
            <a:r>
              <a:rPr lang="en" sz="1300">
                <a:solidFill>
                  <a:schemeClr val="dk2"/>
                </a:solidFill>
              </a:rPr>
              <a:t> </a:t>
            </a:r>
            <a:r>
              <a:rPr lang="en" sz="1300">
                <a:solidFill>
                  <a:schemeClr val="dk2"/>
                </a:solidFill>
              </a:rPr>
              <a:t>You will make the most progress if you use your voice everyday. Little and often work best for the voice and is achievable.</a:t>
            </a:r>
            <a:endParaRPr sz="1300">
              <a:solidFill>
                <a:schemeClr val="dk2"/>
              </a:solidFill>
            </a:endParaRPr>
          </a:p>
          <a:p>
            <a:pPr indent="0" lvl="0" marL="0" rtl="0" algn="l">
              <a:spcBef>
                <a:spcPts val="1600"/>
              </a:spcBef>
              <a:spcAft>
                <a:spcPts val="0"/>
              </a:spcAft>
              <a:buNone/>
            </a:pPr>
            <a:r>
              <a:rPr b="1" lang="en" sz="1300">
                <a:solidFill>
                  <a:schemeClr val="dk2"/>
                </a:solidFill>
              </a:rPr>
              <a:t>Turn up</a:t>
            </a:r>
            <a:r>
              <a:rPr lang="en" sz="1300">
                <a:solidFill>
                  <a:schemeClr val="dk2"/>
                </a:solidFill>
              </a:rPr>
              <a:t> on time to sessions or let me know in advance so we can put one of the alternative plans in place.</a:t>
            </a:r>
            <a:endParaRPr sz="1300">
              <a:solidFill>
                <a:schemeClr val="dk2"/>
              </a:solidFill>
            </a:endParaRPr>
          </a:p>
          <a:p>
            <a:pPr indent="0" lvl="0" marL="0" rtl="0" algn="l">
              <a:spcBef>
                <a:spcPts val="1600"/>
              </a:spcBef>
              <a:spcAft>
                <a:spcPts val="0"/>
              </a:spcAft>
              <a:buNone/>
            </a:pPr>
            <a:r>
              <a:rPr b="1" lang="en" sz="1300">
                <a:solidFill>
                  <a:schemeClr val="dk2"/>
                </a:solidFill>
              </a:rPr>
              <a:t>Give yourself permission </a:t>
            </a:r>
            <a:r>
              <a:rPr lang="en" sz="1300">
                <a:solidFill>
                  <a:schemeClr val="dk2"/>
                </a:solidFill>
              </a:rPr>
              <a:t>to blow it and don’t worry if it doesn’t sound exactly as you want it. Give everything a go and give it time to make sense.</a:t>
            </a:r>
            <a:endParaRPr sz="1300">
              <a:solidFill>
                <a:schemeClr val="dk2"/>
              </a:solidFill>
            </a:endParaRPr>
          </a:p>
          <a:p>
            <a:pPr indent="0" lvl="0" marL="0" rtl="0" algn="l">
              <a:spcBef>
                <a:spcPts val="1600"/>
              </a:spcBef>
              <a:spcAft>
                <a:spcPts val="0"/>
              </a:spcAft>
              <a:buNone/>
            </a:pPr>
            <a:r>
              <a:rPr b="1" lang="en" sz="1300">
                <a:solidFill>
                  <a:schemeClr val="dk2"/>
                </a:solidFill>
              </a:rPr>
              <a:t>It won’t happen overnight</a:t>
            </a:r>
            <a:r>
              <a:rPr lang="en" sz="1300">
                <a:solidFill>
                  <a:schemeClr val="dk2"/>
                </a:solidFill>
              </a:rPr>
              <a:t> but it will happen!</a:t>
            </a:r>
            <a:endParaRPr sz="1300">
              <a:solidFill>
                <a:schemeClr val="dk2"/>
              </a:solidFill>
            </a:endParaRPr>
          </a:p>
          <a:p>
            <a:pPr indent="0" lvl="0" marL="0" rtl="0" algn="l">
              <a:spcBef>
                <a:spcPts val="1600"/>
              </a:spcBef>
              <a:spcAft>
                <a:spcPts val="0"/>
              </a:spcAft>
              <a:buNone/>
            </a:pPr>
            <a:r>
              <a:rPr b="1" lang="en" sz="1300">
                <a:solidFill>
                  <a:schemeClr val="dk2"/>
                </a:solidFill>
              </a:rPr>
              <a:t>Be real and </a:t>
            </a:r>
            <a:r>
              <a:rPr b="1" lang="en" sz="1300">
                <a:solidFill>
                  <a:schemeClr val="dk2"/>
                </a:solidFill>
              </a:rPr>
              <a:t>honest</a:t>
            </a:r>
            <a:r>
              <a:rPr lang="en" sz="1300">
                <a:solidFill>
                  <a:schemeClr val="dk2"/>
                </a:solidFill>
              </a:rPr>
              <a:t>. If something isn’t working for you, let me know so we can find a different way.</a:t>
            </a:r>
            <a:endParaRPr sz="1300">
              <a:solidFill>
                <a:schemeClr val="dk2"/>
              </a:solidFill>
            </a:endParaRPr>
          </a:p>
          <a:p>
            <a:pPr indent="0" lvl="0" marL="0" rtl="0" algn="l">
              <a:spcBef>
                <a:spcPts val="1600"/>
              </a:spcBef>
              <a:spcAft>
                <a:spcPts val="0"/>
              </a:spcAft>
              <a:buNone/>
            </a:pPr>
            <a:r>
              <a:rPr b="1" lang="en" sz="1300">
                <a:solidFill>
                  <a:schemeClr val="dk2"/>
                </a:solidFill>
              </a:rPr>
              <a:t>Take advantage of the opportunities</a:t>
            </a:r>
            <a:r>
              <a:rPr lang="en" sz="1300">
                <a:solidFill>
                  <a:schemeClr val="dk2"/>
                </a:solidFill>
              </a:rPr>
              <a:t>.</a:t>
            </a:r>
            <a:r>
              <a:rPr lang="en" sz="1300">
                <a:solidFill>
                  <a:schemeClr val="dk2"/>
                </a:solidFill>
              </a:rPr>
              <a:t>The spot is yours - make it count.</a:t>
            </a:r>
            <a:endParaRPr sz="1300">
              <a:solidFill>
                <a:schemeClr val="dk2"/>
              </a:solidFill>
            </a:endParaRPr>
          </a:p>
          <a:p>
            <a:pPr indent="0" lvl="0" marL="0" rtl="0" algn="l">
              <a:spcBef>
                <a:spcPts val="1600"/>
              </a:spcBef>
              <a:spcAft>
                <a:spcPts val="1600"/>
              </a:spcAft>
              <a:buNone/>
            </a:pPr>
            <a:r>
              <a:t/>
            </a:r>
            <a:endParaRPr sz="1400"/>
          </a:p>
        </p:txBody>
      </p:sp>
      <p:sp>
        <p:nvSpPr>
          <p:cNvPr id="123" name="Google Shape;123;p21"/>
          <p:cNvSpPr txBox="1"/>
          <p:nvPr/>
        </p:nvSpPr>
        <p:spPr>
          <a:xfrm>
            <a:off x="3603050" y="0"/>
            <a:ext cx="5389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800">
                <a:solidFill>
                  <a:srgbClr val="1155CC"/>
                </a:solidFill>
                <a:latin typeface="Poppins"/>
                <a:ea typeface="Poppins"/>
                <a:cs typeface="Poppins"/>
                <a:sym typeface="Poppins"/>
              </a:rPr>
              <a:t>Songs Unlimited</a:t>
            </a:r>
            <a:endParaRPr sz="4800">
              <a:solidFill>
                <a:srgbClr val="1155CC"/>
              </a:solidFill>
              <a:latin typeface="Poppins"/>
              <a:ea typeface="Poppins"/>
              <a:cs typeface="Poppins"/>
              <a:sym typeface="Poppins"/>
            </a:endParaRPr>
          </a:p>
          <a:p>
            <a:pPr indent="0" lvl="0" marL="0" rtl="0" algn="l">
              <a:spcBef>
                <a:spcPts val="0"/>
              </a:spcBef>
              <a:spcAft>
                <a:spcPts val="0"/>
              </a:spcAft>
              <a:buNone/>
            </a:pPr>
            <a:r>
              <a:rPr lang="en" sz="2400">
                <a:solidFill>
                  <a:srgbClr val="1155CC"/>
                </a:solidFill>
                <a:latin typeface="Poppins"/>
                <a:ea typeface="Poppins"/>
                <a:cs typeface="Poppins"/>
                <a:sym typeface="Poppins"/>
              </a:rPr>
              <a:t>    empowering vocal freedom</a:t>
            </a:r>
            <a:endParaRPr sz="2400">
              <a:solidFill>
                <a:srgbClr val="1155CC"/>
              </a:solidFill>
              <a:latin typeface="Poppins"/>
              <a:ea typeface="Poppins"/>
              <a:cs typeface="Poppins"/>
              <a:sym typeface="Poppins"/>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